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74" r:id="rId2"/>
    <p:sldId id="280" r:id="rId3"/>
    <p:sldId id="281" r:id="rId4"/>
    <p:sldId id="282" r:id="rId5"/>
    <p:sldId id="283" r:id="rId6"/>
    <p:sldId id="284" r:id="rId7"/>
    <p:sldId id="285" r:id="rId8"/>
    <p:sldId id="291" r:id="rId9"/>
    <p:sldId id="286" r:id="rId10"/>
    <p:sldId id="287" r:id="rId11"/>
    <p:sldId id="290" r:id="rId12"/>
    <p:sldId id="289" r:id="rId13"/>
    <p:sldId id="288" r:id="rId14"/>
    <p:sldId id="256" r:id="rId15"/>
    <p:sldId id="264" r:id="rId16"/>
    <p:sldId id="257" r:id="rId17"/>
    <p:sldId id="258" r:id="rId18"/>
    <p:sldId id="268" r:id="rId19"/>
    <p:sldId id="259" r:id="rId20"/>
    <p:sldId id="260" r:id="rId21"/>
    <p:sldId id="261" r:id="rId22"/>
    <p:sldId id="262" r:id="rId23"/>
    <p:sldId id="263" r:id="rId24"/>
    <p:sldId id="272" r:id="rId25"/>
    <p:sldId id="293" r:id="rId26"/>
    <p:sldId id="273" r:id="rId27"/>
    <p:sldId id="275" r:id="rId28"/>
    <p:sldId id="276" r:id="rId29"/>
    <p:sldId id="277" r:id="rId30"/>
    <p:sldId id="278" r:id="rId31"/>
    <p:sldId id="279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165" autoAdjust="0"/>
  </p:normalViewPr>
  <p:slideViewPr>
    <p:cSldViewPr snapToGrid="0">
      <p:cViewPr varScale="1">
        <p:scale>
          <a:sx n="77" d="100"/>
          <a:sy n="77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EEDB-BEE2-486D-B685-B572C3B7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B7AD3-BDED-42EC-884B-AC490EDF0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DC9C-B46D-45EB-9851-2E1CBA2F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40BE8-A4FC-4B5D-B6C3-45C22DF7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977A-1913-4692-AE16-8A0BC9EE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7369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74B9-5181-411C-8576-1992528C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2EDA7-52A1-44CD-B7B5-EA4A45CF2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9709B-B1B9-42DF-9FE7-B4B47CB4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E65A-20EC-400C-A04B-1F379219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4A18-C179-48BF-903E-947CEBC7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1971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4D1E2-52FB-442E-BFC6-301E69FE3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A8E15-1F59-4162-B048-33CDCF08C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56E9-1E8F-4CA8-85D1-C7E89C9F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E3BF1-1310-4580-ACD5-48777449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96D4-C748-4578-99E6-F87BB55E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812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CA66-161F-4D1F-A28B-F5575C0A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DF3B-423B-45BB-BF7F-4D617EBA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E6BB-7F4B-4C95-A02A-278531A9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459E-F66C-4102-94DD-66243239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F8D6-0338-4B45-8D38-018F405B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4749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6696-7D5F-4837-BAC4-69EC55FC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D1988-0CB6-42BD-B7AF-EBD136BB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9770-05A7-4532-A0B6-A5839F42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CF66-4ABA-4312-9425-CBF9F039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ED92-219C-4A06-8312-FF489D83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382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040F-CF4F-4D46-8309-3ED34612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FA51-9E41-4058-8971-EDDB024DD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DDB48-FA90-412D-8CD7-96D55F67A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EF0A2-7D01-4A04-8ADB-0B19DAD8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1AB13-DD0A-4930-B2C8-497F56FC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CA223-4D98-4D9F-B987-263C6A4B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3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09FA-169B-4C32-86B8-D51D3D54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B6AB9-6421-4D16-9B79-2C68D67AC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FBE90-962D-4A29-9DDA-6768381BF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5BF42-8984-4989-9E8A-AB2E0393F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1BA62-71C0-4C49-BFCB-AC330E6AE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92258-A60F-4180-8BCF-B8CF8E8F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B3D82-0BD3-477B-A9F1-BA0655C5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04E58-1617-41F9-823F-8F8DF574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6884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D606-7415-4341-BB8D-437B0F8A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F9B5E-2C79-4215-A37F-2072BF7C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D8968-FA69-419F-8863-A5EFA55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F626F-86A0-4FE1-9B89-7340F63A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032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3B911-252C-40FA-97DB-96EB237D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BF233-7814-4E9A-ADD3-CF25EBAD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DD47-5D1A-4734-8510-CAC1118A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2177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DF08-8B7A-4A85-ABD6-55AC9F09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9D050-5B73-4CF6-80CD-530FA2A43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D08E2-5668-4534-BD27-B1366B4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01870-FC2A-4C19-B6D1-92452788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444CC-31AD-4BDD-B9B8-B7917C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759F2-63F6-4581-A519-48825B1C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0110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79F7-C5D1-4A58-8B0F-BC1D1475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78603-3F9C-473F-925E-F5B790234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F5D3D-2772-425A-9A6D-7C761E0C5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532F-5510-4759-A5C4-F39BFCB4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2AFE7-2B9C-411C-B942-157DABF7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6FBC5-DBFA-485E-A630-523BA699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765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2D68-23F4-482A-AF01-66BC67C2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F3E41-1B85-47CC-8195-1EFCFA796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BAE8A-32E3-4314-81B1-D0063AED3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2C8BE-9BBE-4F25-B3A5-1B63778AEF44}" type="datetimeFigureOut">
              <a:rPr lang="en-AE" smtClean="0"/>
              <a:t>22/03/2025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D9159-3FBE-4DEC-8213-BB1BA34F3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05D56-1AB8-4240-8805-0432BD49F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0781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63B0C-699A-4235-8163-AF2FFE4F0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51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AA940-C353-4571-A841-F14C7B978FD6}"/>
              </a:ext>
            </a:extLst>
          </p:cNvPr>
          <p:cNvSpPr txBox="1"/>
          <p:nvPr/>
        </p:nvSpPr>
        <p:spPr>
          <a:xfrm>
            <a:off x="9823174" y="6152322"/>
            <a:ext cx="236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Janaki Patel</a:t>
            </a:r>
            <a:endParaRPr lang="en-AE" sz="2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5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6DAA-999D-412D-8E44-6537275B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5" y="0"/>
            <a:ext cx="11564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825D2E-83C3-49B9-A52F-01274A4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3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0DD938-B48E-40F4-BF64-7E356E8A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6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644E3-FBF4-4384-BB30-6502631282B3}"/>
              </a:ext>
            </a:extLst>
          </p:cNvPr>
          <p:cNvSpPr txBox="1"/>
          <p:nvPr/>
        </p:nvSpPr>
        <p:spPr>
          <a:xfrm>
            <a:off x="1439426" y="2895154"/>
            <a:ext cx="9593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Primary Analysis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234071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64830-784B-4C7F-94BB-79BE9B49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55" y="482603"/>
            <a:ext cx="7906853" cy="94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01623-6EA8-4788-BB6A-FAFB1836DD63}"/>
              </a:ext>
            </a:extLst>
          </p:cNvPr>
          <p:cNvSpPr txBox="1"/>
          <p:nvPr/>
        </p:nvSpPr>
        <p:spPr>
          <a:xfrm>
            <a:off x="6761848" y="3255326"/>
            <a:ext cx="51849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 has significantly higher total users compared to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, showing exponential growth.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 has relatively stagnant growth, indicating limited user acquisition.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LioCinema's</a:t>
            </a:r>
            <a:r>
              <a:rPr lang="en-GB" sz="1600" i="0" dirty="0">
                <a:effectLst/>
              </a:rPr>
              <a:t> growth rate accelerates </a:t>
            </a:r>
            <a:r>
              <a:rPr lang="en-GB" sz="1600" dirty="0"/>
              <a:t>4x faster than </a:t>
            </a:r>
            <a:r>
              <a:rPr lang="en-GB" sz="1600" dirty="0" err="1"/>
              <a:t>Jotstar</a:t>
            </a:r>
            <a:r>
              <a:rPr lang="en-GB" sz="1600" dirty="0"/>
              <a:t> in terms of user acquisition.</a:t>
            </a:r>
            <a:endParaRPr lang="en-GB" sz="1600" i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18BFD-5C2B-43D1-BAAF-EC7C0E76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27" y="1659835"/>
            <a:ext cx="5447877" cy="378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2821-3D72-43A6-B27A-41912B64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48" y="1727718"/>
            <a:ext cx="365811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2F557-6917-44DB-B8A6-1B31BBAA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80" y="508483"/>
            <a:ext cx="8259328" cy="990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E23B1-ED64-4394-9C38-59EB865B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55" y="1699931"/>
            <a:ext cx="2803869" cy="2076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5D9DC-1875-436E-A672-07EC29A58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20" y="1657404"/>
            <a:ext cx="5451061" cy="234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E8AD6-0C9D-436A-8AB8-CC3BCC82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80" y="4070392"/>
            <a:ext cx="4034930" cy="2175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46049-B505-4B9C-9AB1-6A3C60B57D59}"/>
              </a:ext>
            </a:extLst>
          </p:cNvPr>
          <p:cNvSpPr txBox="1"/>
          <p:nvPr/>
        </p:nvSpPr>
        <p:spPr>
          <a:xfrm>
            <a:off x="5440018" y="4202568"/>
            <a:ext cx="60976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Content Diversity: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has a larger and more diverse content library (2360 items) compared to 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(1250 items)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Language Focus: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has a higher proportion of Hindi content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leads in English, Hindi and regional languages like Tamil and Telugu.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Content Type: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offers more movies and series , while 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focuses heavily on movies but lacks in sports content.</a:t>
            </a:r>
          </a:p>
        </p:txBody>
      </p:sp>
    </p:spTree>
    <p:extLst>
      <p:ext uri="{BB962C8B-B14F-4D97-AF65-F5344CB8AC3E}">
        <p14:creationId xmlns:p14="http://schemas.microsoft.com/office/powerpoint/2010/main" val="149187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EF52C-93C8-42CF-AF44-93D259E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9" y="274898"/>
            <a:ext cx="8373644" cy="1219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27FC9-4014-43E3-A3D0-F0B1AD1C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19" y="1650582"/>
            <a:ext cx="3286584" cy="2076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63F71-E7A0-4283-8DF3-93BB2C89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41" y="3971149"/>
            <a:ext cx="3419952" cy="2124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91FA8-4C24-40B1-B847-41BCDDED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60" y="3971150"/>
            <a:ext cx="3036118" cy="2124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B4488-F0E8-415B-BA22-0CDDCE05B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59" y="1650582"/>
            <a:ext cx="3057239" cy="206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7ABED0-0842-4156-B31F-68948DFC2E0E}"/>
              </a:ext>
            </a:extLst>
          </p:cNvPr>
          <p:cNvSpPr txBox="1"/>
          <p:nvPr/>
        </p:nvSpPr>
        <p:spPr>
          <a:xfrm>
            <a:off x="7958256" y="2438996"/>
            <a:ext cx="37551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User Demographics: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dominates in younger age groups (18-24 and 25-34) and Tier 2/Tier 3 cities,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is more concentrated in Tier 1 cities.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Subscription Plans: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has a large free user base (104,992),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has a higher proportion of paid users (Premium and VIP plans).</a:t>
            </a:r>
          </a:p>
        </p:txBody>
      </p:sp>
    </p:spTree>
    <p:extLst>
      <p:ext uri="{BB962C8B-B14F-4D97-AF65-F5344CB8AC3E}">
        <p14:creationId xmlns:p14="http://schemas.microsoft.com/office/powerpoint/2010/main" val="39842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6E27F-A78B-4873-9D2D-C5C43658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19" y="439321"/>
            <a:ext cx="8364117" cy="1009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182CF9-EB36-438D-8BF7-EB5C2E50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9" y="1559412"/>
            <a:ext cx="8440328" cy="1066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D5CDE-DBC1-4743-ADC8-57C3EC18F96B}"/>
              </a:ext>
            </a:extLst>
          </p:cNvPr>
          <p:cNvSpPr txBox="1"/>
          <p:nvPr/>
        </p:nvSpPr>
        <p:spPr>
          <a:xfrm>
            <a:off x="1019419" y="3171360"/>
            <a:ext cx="227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Active Rate</a:t>
            </a:r>
            <a:endParaRPr lang="en-A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CA611-E31F-4C81-A743-A528D882E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129" y="3540692"/>
            <a:ext cx="3122694" cy="27586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A7C55C-422D-436A-9C09-130F26CD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19" y="3709985"/>
            <a:ext cx="3560725" cy="2223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F0237C-BE16-4199-8CF3-ECA3DC50C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458" y="3709984"/>
            <a:ext cx="3332019" cy="22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E601C-0F82-4917-A800-05468AFD1DF0}"/>
              </a:ext>
            </a:extLst>
          </p:cNvPr>
          <p:cNvSpPr txBox="1"/>
          <p:nvPr/>
        </p:nvSpPr>
        <p:spPr>
          <a:xfrm>
            <a:off x="1135449" y="4087313"/>
            <a:ext cx="10179519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 err="1">
                <a:effectLst/>
              </a:rPr>
              <a:t>Jotstar</a:t>
            </a:r>
            <a:r>
              <a:rPr lang="en-GB" i="0" dirty="0">
                <a:effectLst/>
              </a:rPr>
              <a:t> has a significantly higher active user rate  compared to 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Premium Users are Active in both platform.</a:t>
            </a:r>
            <a:endParaRPr lang="en-GB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</a:rPr>
              <a:t>Older age groups (45+) are more active on </a:t>
            </a:r>
            <a:r>
              <a:rPr lang="en-GB" i="0" dirty="0" err="1">
                <a:effectLst/>
              </a:rPr>
              <a:t>Jotstar</a:t>
            </a:r>
            <a:r>
              <a:rPr lang="en-GB" i="0" dirty="0">
                <a:effectLst/>
              </a:rPr>
              <a:t> compared to 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 , while younger users (18-24) show the lowest activity on 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 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A7AA9-6BC6-42E6-82D4-3906F4E6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576" y="1077916"/>
            <a:ext cx="3140902" cy="2768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0748F-A551-446E-AD09-5DE969557A21}"/>
              </a:ext>
            </a:extLst>
          </p:cNvPr>
          <p:cNvSpPr txBox="1"/>
          <p:nvPr/>
        </p:nvSpPr>
        <p:spPr>
          <a:xfrm>
            <a:off x="1381539" y="675861"/>
            <a:ext cx="16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Inactive Rate</a:t>
            </a:r>
            <a:endParaRPr lang="en-A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E09AF-F7C4-4F40-AEE3-99C9286F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4" y="1286063"/>
            <a:ext cx="3167235" cy="2142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E80C7-73BB-49B5-9602-EC1DAE43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64" y="1313550"/>
            <a:ext cx="3245217" cy="21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9A0C6-FA9E-4C6F-83C3-9F7CEBC6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9" y="519660"/>
            <a:ext cx="8583223" cy="1047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99546D-FAF2-4D89-B7B0-1E37AC57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49" y="1666422"/>
            <a:ext cx="5283057" cy="272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A323F-E71D-4278-BCCD-073CC8E53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5" y="4559398"/>
            <a:ext cx="3571637" cy="2198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E7192-C66C-42F0-BA37-BF5818AA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05" y="1715838"/>
            <a:ext cx="4051167" cy="257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F6E83-A9DC-44E4-9CC0-F05013010481}"/>
              </a:ext>
            </a:extLst>
          </p:cNvPr>
          <p:cNvSpPr txBox="1"/>
          <p:nvPr/>
        </p:nvSpPr>
        <p:spPr>
          <a:xfrm>
            <a:off x="5015493" y="4627625"/>
            <a:ext cx="69299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 has a significantly higher average watch time (351.73) compared to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 (60.14) across all months, devices, and city tiers.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Watch time declines steadily over the year for both platforms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Mobile devices dominate watch time for both platforms, while TVs and laptops show much lower engagement.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Tier 1 cities have the highest watch time, with engagement decreasing in lower-tier cities.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F2E5A-F95C-4C1C-9523-C0D6D33C8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38" y="1907158"/>
            <a:ext cx="1162212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8F0D6-C718-4FF5-A362-8372A2847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724" y="2901895"/>
            <a:ext cx="120031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CAF855-ADE0-4380-A6EF-26066D1C4FBC}"/>
              </a:ext>
            </a:extLst>
          </p:cNvPr>
          <p:cNvSpPr txBox="1"/>
          <p:nvPr/>
        </p:nvSpPr>
        <p:spPr>
          <a:xfrm>
            <a:off x="974691" y="572756"/>
            <a:ext cx="9988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Agenda</a:t>
            </a:r>
            <a:endParaRPr lang="en-AE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17E08-D186-4B20-BAB6-C4C9ECD632DC}"/>
              </a:ext>
            </a:extLst>
          </p:cNvPr>
          <p:cNvSpPr txBox="1"/>
          <p:nvPr/>
        </p:nvSpPr>
        <p:spPr>
          <a:xfrm>
            <a:off x="1090820" y="1695126"/>
            <a:ext cx="7914032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Dataset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Dashboard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Primary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Secondary Analysis</a:t>
            </a:r>
            <a:br>
              <a:rPr lang="en-GB" dirty="0"/>
            </a:b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4149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D2AEC-820D-4107-A05A-4ACB8B5A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1" y="463137"/>
            <a:ext cx="8468907" cy="96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079DA-82E5-4516-BC8D-00C3EC4D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10" y="2095313"/>
            <a:ext cx="8199127" cy="1763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C5A41-3F18-4664-A5CE-C8B91737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78" y="4640537"/>
            <a:ext cx="907442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Inactivity is highly correlated with Low watch time, as 90% of inactive users on both platforms fall into this category.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Users with Moderate or High watch time are far less likely to become inactive, indicating that higher engagement reduces churn. </a:t>
            </a:r>
          </a:p>
        </p:txBody>
      </p:sp>
    </p:spTree>
    <p:extLst>
      <p:ext uri="{BB962C8B-B14F-4D97-AF65-F5344CB8AC3E}">
        <p14:creationId xmlns:p14="http://schemas.microsoft.com/office/powerpoint/2010/main" val="413503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E130-12A2-4BA7-94FE-5239FF19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52" y="398517"/>
            <a:ext cx="8192643" cy="1190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EDA67-316D-4BED-8C1C-45085CD9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52" y="2729397"/>
            <a:ext cx="5401429" cy="3658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8E3E1-6073-474B-BF4C-056F5C424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52" y="1772247"/>
            <a:ext cx="5545306" cy="77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FED79-26DA-4863-AFB6-B290A32C1C3A}"/>
              </a:ext>
            </a:extLst>
          </p:cNvPr>
          <p:cNvSpPr txBox="1"/>
          <p:nvPr/>
        </p:nvSpPr>
        <p:spPr>
          <a:xfrm>
            <a:off x="6878782" y="2850291"/>
            <a:ext cx="4852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solidFill>
                  <a:srgbClr val="404040"/>
                </a:solidFill>
                <a:effectLst/>
              </a:rPr>
              <a:t>Insights:</a:t>
            </a:r>
            <a:endParaRPr lang="en-GB" dirty="0">
              <a:solidFill>
                <a:srgbClr val="40404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404040"/>
                </a:solidFill>
                <a:effectLst/>
              </a:rPr>
              <a:t>Jot's downgrades show a steady decline from January to November, with a significant drop starting in September, indicating potential improvements or reduced dissatisfaction over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404040"/>
                </a:solidFill>
                <a:effectLst/>
              </a:rPr>
              <a:t>Both platforms see a spike in downgrades in May, possibly due to seasonal trends or policy changes.</a:t>
            </a:r>
          </a:p>
        </p:txBody>
      </p:sp>
    </p:spTree>
    <p:extLst>
      <p:ext uri="{BB962C8B-B14F-4D97-AF65-F5344CB8AC3E}">
        <p14:creationId xmlns:p14="http://schemas.microsoft.com/office/powerpoint/2010/main" val="338178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4C1BA-6845-4B5E-88CD-FD049757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81" y="539539"/>
            <a:ext cx="8507012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C61AF-EF5F-4FC9-80AC-83C30DAE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50" y="1673112"/>
            <a:ext cx="5634978" cy="3014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15F4-D946-4AC0-8E24-EDC4D58A910D}"/>
              </a:ext>
            </a:extLst>
          </p:cNvPr>
          <p:cNvSpPr txBox="1"/>
          <p:nvPr/>
        </p:nvSpPr>
        <p:spPr>
          <a:xfrm>
            <a:off x="759630" y="4910704"/>
            <a:ext cx="108867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600" i="0" dirty="0">
                <a:effectLst/>
              </a:rPr>
              <a:t>Insights:</a:t>
            </a:r>
            <a:endParaRPr lang="en-GB" sz="16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Free to Basic (2,078) being the most common, while Free to Premium (715) is the least frequent.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VIP to Premium (282) </a:t>
            </a:r>
            <a:r>
              <a:rPr lang="en-GB" sz="1600" dirty="0"/>
              <a:t>as the top transition.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Platform Comparison: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users prioritize cost-effective gradual upgrades, whereas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users show a stronger preference for premium features.</a:t>
            </a:r>
            <a:br>
              <a:rPr lang="en-GB" sz="1600" b="1" i="0" dirty="0">
                <a:effectLst/>
                <a:latin typeface="Inter"/>
              </a:rPr>
            </a:br>
            <a:endParaRPr lang="en-GB" sz="1600" b="1" i="0" dirty="0">
              <a:effectLst/>
              <a:latin typeface="Inter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A95A15-225C-4698-9286-D3336A28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4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A3990-D72F-46F7-A55B-5EA4590F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28" y="412140"/>
            <a:ext cx="9613034" cy="1497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16BA9-324C-4DD3-9CB9-F81C57670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19" y="2092227"/>
            <a:ext cx="2295845" cy="23053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7620FE-14E1-42A6-9A20-88E1541E9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5308858"/>
            <a:ext cx="107156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leads in Tier 1 Premium subscriptions indicating a stronger appeal for premium content in urban areas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dirty="0">
                <a:effectLst/>
              </a:rPr>
              <a:t>User engagement drops sharply from Tier 1 to Tier 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dirty="0" err="1"/>
              <a:t>Liocinema</a:t>
            </a:r>
            <a:r>
              <a:rPr lang="en-GB" sz="1600" dirty="0"/>
              <a:t> holds a larger share of total paid users compared to </a:t>
            </a:r>
            <a:r>
              <a:rPr lang="en-GB" sz="1600" dirty="0" err="1"/>
              <a:t>Jotstar</a:t>
            </a:r>
            <a:r>
              <a:rPr lang="en-GB" sz="1600" dirty="0"/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B4993-9BA3-47AC-9BAE-0318475A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245" y="2060517"/>
            <a:ext cx="4362805" cy="2736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1928A-B548-4DBB-8FE7-35714F82C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531" y="2176286"/>
            <a:ext cx="345805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0D7E6-EAC8-41A5-9C91-C05DCA32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864467"/>
            <a:ext cx="6277851" cy="376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D0DA3-0E6C-4FE6-B489-25D4AFB6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42" y="459233"/>
            <a:ext cx="8459381" cy="1181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DCA41-C4D5-4E62-B9C3-DAE2A379A4A8}"/>
              </a:ext>
            </a:extLst>
          </p:cNvPr>
          <p:cNvSpPr txBox="1"/>
          <p:nvPr/>
        </p:nvSpPr>
        <p:spPr>
          <a:xfrm>
            <a:off x="7509284" y="3209134"/>
            <a:ext cx="38312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leads in total revenue compared to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LioCinema’s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Jotstar’s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revenue declines steadily,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shows more stability, peaking in September before a drop.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30884-4520-412A-9CAE-8DF31B5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01" y="1819034"/>
            <a:ext cx="650648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644E3-FBF4-4384-BB30-6502631282B3}"/>
              </a:ext>
            </a:extLst>
          </p:cNvPr>
          <p:cNvSpPr txBox="1"/>
          <p:nvPr/>
        </p:nvSpPr>
        <p:spPr>
          <a:xfrm>
            <a:off x="1439426" y="2895154"/>
            <a:ext cx="9593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Secondary Analysis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209971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7E7A1-67D0-4232-9421-AD060C38F269}"/>
              </a:ext>
            </a:extLst>
          </p:cNvPr>
          <p:cNvSpPr txBox="1"/>
          <p:nvPr/>
        </p:nvSpPr>
        <p:spPr>
          <a:xfrm>
            <a:off x="883920" y="486807"/>
            <a:ext cx="967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strategies can the merged platform implement to increase engagement among inactive users and convert them into active users?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5C9B9-8B46-40A8-B865-A782F07A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46" y="1512765"/>
            <a:ext cx="4001058" cy="4858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291B2-E4ED-4358-98D3-8405C4ED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46" y="1584225"/>
            <a:ext cx="3834079" cy="47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FF189-716E-4CE1-A1B6-D140198935FF}"/>
              </a:ext>
            </a:extLst>
          </p:cNvPr>
          <p:cNvSpPr txBox="1"/>
          <p:nvPr/>
        </p:nvSpPr>
        <p:spPr>
          <a:xfrm>
            <a:off x="690880" y="528717"/>
            <a:ext cx="995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type of brand campaigns should the merged platform launch to establish itself as the go-to OTT platform in India?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C90AA-5F39-4849-BAA6-C29E0D8EE98F}"/>
              </a:ext>
            </a:extLst>
          </p:cNvPr>
          <p:cNvSpPr txBox="1"/>
          <p:nvPr/>
        </p:nvSpPr>
        <p:spPr>
          <a:xfrm>
            <a:off x="873948" y="2022230"/>
            <a:ext cx="10210800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 err="1"/>
              <a:t>Lio-Jotstar</a:t>
            </a:r>
            <a:r>
              <a:rPr lang="en-GB" b="1" dirty="0"/>
              <a:t>: The Ultimate Entertainment Destination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"One Platform, Endless Stories"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"From Bollywood to Tollywood, thrillers to rom-coms—your </a:t>
            </a:r>
            <a:r>
              <a:rPr lang="en-GB" b="0" i="1" dirty="0" err="1">
                <a:solidFill>
                  <a:srgbClr val="404040"/>
                </a:solidFill>
                <a:effectLst/>
              </a:rPr>
              <a:t>favorite</a:t>
            </a:r>
            <a:r>
              <a:rPr lang="en-GB" b="0" i="1" dirty="0">
                <a:solidFill>
                  <a:srgbClr val="404040"/>
                </a:solidFill>
                <a:effectLst/>
              </a:rPr>
              <a:t> stories, all in one place."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"Your Stories, Your Platform"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"Celebrating the heart of India with stories that feel like home."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"Binge Without Borders"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"Stream seamlessly, anytime, anywhere—no limits, no buffering."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"Exclusively Yours"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"Blockbuster originals and early releases you won’t find anywhere else."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"Family Time, Anytime"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"From kids to grandparents, there’s something for everyone to enjoy together."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"Switch to Better"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"Why settle for less? Upgrade to ad-free, affordable, and premium entertainment."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Regional and Cultural Campaigns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"Your language, your culture, your stories—made just for you."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"Watch and Win"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"Binge your </a:t>
            </a:r>
            <a:r>
              <a:rPr lang="en-GB" b="0" i="1" dirty="0" err="1">
                <a:solidFill>
                  <a:srgbClr val="404040"/>
                </a:solidFill>
                <a:effectLst/>
              </a:rPr>
              <a:t>favorites</a:t>
            </a:r>
            <a:r>
              <a:rPr lang="en-GB" b="0" i="1" dirty="0">
                <a:solidFill>
                  <a:srgbClr val="404040"/>
                </a:solidFill>
                <a:effectLst/>
              </a:rPr>
              <a:t>, win exciting rewards—entertainment with a bonus!"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Celebrity-Driven Campaigns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"Your stars, your platform—join the entertainment revolution."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"Stream Smarter, Not Harder"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"Personalized, seamless, and easy—entertainment tailored to you."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/>
            <a:endParaRPr lang="en-GB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1043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DA664D-8200-4D67-9505-9F2C34F0459B}"/>
              </a:ext>
            </a:extLst>
          </p:cNvPr>
          <p:cNvSpPr txBox="1"/>
          <p:nvPr/>
        </p:nvSpPr>
        <p:spPr>
          <a:xfrm>
            <a:off x="914400" y="314087"/>
            <a:ext cx="9509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How should the merged platform price its subscription plans to compete effectively while maintaining profitability? 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BC35255-0927-46B6-92E0-224217779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326D8-56D1-4372-B05F-73D61271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2" y="1130296"/>
            <a:ext cx="9716756" cy="54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1B20AD-B8EF-4FA4-9E7C-261BBE48ABB0}"/>
              </a:ext>
            </a:extLst>
          </p:cNvPr>
          <p:cNvSpPr txBox="1"/>
          <p:nvPr/>
        </p:nvSpPr>
        <p:spPr>
          <a:xfrm>
            <a:off x="558800" y="239227"/>
            <a:ext cx="1039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How can the platform leverage partnerships with telecom companies to expand its subscriber base?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A351-D42A-473E-98D2-4A358ED9FBF0}"/>
              </a:ext>
            </a:extLst>
          </p:cNvPr>
          <p:cNvSpPr txBox="1"/>
          <p:nvPr/>
        </p:nvSpPr>
        <p:spPr>
          <a:xfrm>
            <a:off x="558800" y="863600"/>
            <a:ext cx="10393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dirty="0">
                <a:solidFill>
                  <a:schemeClr val="bg1"/>
                </a:solidFill>
                <a:effectLst/>
              </a:rPr>
            </a:br>
            <a:endParaRPr lang="en-A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06A4A-BEB0-4000-B52C-63E75B8B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21" y="1285119"/>
            <a:ext cx="4172532" cy="40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06595-72EB-4EAE-93E9-ACA2FC08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39" y="1285120"/>
            <a:ext cx="4172532" cy="41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9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5A87FA-5976-4D5C-8326-81963B4517A1}"/>
              </a:ext>
            </a:extLst>
          </p:cNvPr>
          <p:cNvSpPr txBox="1"/>
          <p:nvPr/>
        </p:nvSpPr>
        <p:spPr>
          <a:xfrm>
            <a:off x="1050649" y="1821740"/>
            <a:ext cx="10090702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Company Overview</a:t>
            </a:r>
          </a:p>
          <a:p>
            <a:r>
              <a:rPr lang="en-GB" dirty="0" err="1"/>
              <a:t>LioCinema</a:t>
            </a:r>
            <a:r>
              <a:rPr lang="en-GB" dirty="0"/>
              <a:t> is a leading telecommunications provider in India, offering digital connectivity solutions to millions of subscribers. </a:t>
            </a:r>
            <a:r>
              <a:rPr lang="en-GB" dirty="0" err="1"/>
              <a:t>Jotstar</a:t>
            </a:r>
            <a:r>
              <a:rPr lang="en-GB" dirty="0"/>
              <a:t>, one of India's most prominent streaming platforms, is known for its vast and diverse content library. The proposed merger between </a:t>
            </a:r>
            <a:r>
              <a:rPr lang="en-GB" dirty="0" err="1"/>
              <a:t>Lio</a:t>
            </a:r>
            <a:r>
              <a:rPr lang="en-GB" dirty="0"/>
              <a:t> and </a:t>
            </a:r>
            <a:r>
              <a:rPr lang="en-GB" dirty="0" err="1"/>
              <a:t>Jotstar</a:t>
            </a:r>
            <a:r>
              <a:rPr lang="en-GB" dirty="0"/>
              <a:t> aims to create a powerhouse in the Indian OTT landscape by integrating </a:t>
            </a:r>
            <a:r>
              <a:rPr lang="en-GB" dirty="0" err="1"/>
              <a:t>LioCinema’s</a:t>
            </a:r>
            <a:r>
              <a:rPr lang="en-GB" dirty="0"/>
              <a:t> massive subscriber base with </a:t>
            </a:r>
            <a:r>
              <a:rPr lang="en-GB" dirty="0" err="1"/>
              <a:t>Jotstar’s</a:t>
            </a:r>
            <a:r>
              <a:rPr lang="en-GB" dirty="0"/>
              <a:t> content offerings.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Market Position</a:t>
            </a:r>
          </a:p>
          <a:p>
            <a:r>
              <a:rPr lang="en-GB" dirty="0" err="1"/>
              <a:t>LioCinema</a:t>
            </a:r>
            <a:r>
              <a:rPr lang="en-GB" dirty="0"/>
              <a:t> has a strong foothold in the Indian digital ecosystem, leveraging </a:t>
            </a:r>
            <a:r>
              <a:rPr lang="en-GB" dirty="0" err="1"/>
              <a:t>Lio’s</a:t>
            </a:r>
            <a:r>
              <a:rPr lang="en-GB" dirty="0"/>
              <a:t> telecom infrastructure to provide bundled streaming services. </a:t>
            </a:r>
            <a:r>
              <a:rPr lang="en-GB" dirty="0" err="1"/>
              <a:t>Jotstar</a:t>
            </a:r>
            <a:r>
              <a:rPr lang="en-GB" dirty="0"/>
              <a:t>, on the other hand, is a dominant player in the OTT market, competing with global and domestic streaming giants. By merging, </a:t>
            </a:r>
            <a:r>
              <a:rPr lang="en-GB" dirty="0" err="1"/>
              <a:t>Lio-Jotstar</a:t>
            </a:r>
            <a:r>
              <a:rPr lang="en-GB" dirty="0"/>
              <a:t> aims to challenge existing leaders, offering a comprehensive and data-driven content strategy tailored to Indian audiences.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3EC60-6B87-4949-A3FD-C9377386C120}"/>
              </a:ext>
            </a:extLst>
          </p:cNvPr>
          <p:cNvSpPr txBox="1"/>
          <p:nvPr/>
        </p:nvSpPr>
        <p:spPr>
          <a:xfrm>
            <a:off x="1161222" y="638548"/>
            <a:ext cx="9980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Overview</a:t>
            </a:r>
            <a:endParaRPr lang="en-AE" sz="4400" b="1" dirty="0"/>
          </a:p>
        </p:txBody>
      </p:sp>
    </p:spTree>
    <p:extLst>
      <p:ext uri="{BB962C8B-B14F-4D97-AF65-F5344CB8AC3E}">
        <p14:creationId xmlns:p14="http://schemas.microsoft.com/office/powerpoint/2010/main" val="408866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6A977-8EC8-435B-9FC2-6DD7473F03E2}"/>
              </a:ext>
            </a:extLst>
          </p:cNvPr>
          <p:cNvSpPr txBox="1"/>
          <p:nvPr/>
        </p:nvSpPr>
        <p:spPr>
          <a:xfrm>
            <a:off x="629920" y="242966"/>
            <a:ext cx="10281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role can AI and machine learning play in personalizing the user experience and improving content discovery?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35D6C0-E083-4FC3-BCEF-7FEFE9B8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B0FDE-D29F-4B97-88EA-123C8575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6" y="1267504"/>
            <a:ext cx="9415165" cy="51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9CBAEF-5CB8-4AFB-87AE-EFC984BE9B9F}"/>
              </a:ext>
            </a:extLst>
          </p:cNvPr>
          <p:cNvSpPr txBox="1"/>
          <p:nvPr/>
        </p:nvSpPr>
        <p:spPr>
          <a:xfrm>
            <a:off x="680720" y="415686"/>
            <a:ext cx="1019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Who should be the brand ambassador for the newly merged OTT platform (</a:t>
            </a:r>
            <a:r>
              <a:rPr lang="en-GB" sz="1800" b="0" i="0" u="none" strike="noStrike" baseline="0" dirty="0" err="1"/>
              <a:t>LioCinema-Jotstar</a:t>
            </a:r>
            <a:r>
              <a:rPr lang="en-GB" sz="1800" b="0" i="0" u="none" strike="noStrike" baseline="0" dirty="0"/>
              <a:t>) to effectively represent its identity and attract a diverse audience?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EC51A-2F63-4D9D-8833-C6683EEE908B}"/>
              </a:ext>
            </a:extLst>
          </p:cNvPr>
          <p:cNvSpPr txBox="1"/>
          <p:nvPr/>
        </p:nvSpPr>
        <p:spPr>
          <a:xfrm>
            <a:off x="483221" y="3595538"/>
            <a:ext cx="2313689" cy="2031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Shah Rukh Khan – The Evergreen Global Icon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Bollywood’s biggest superstar with mass appeal across India and international audiences.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329B5-076F-4AC5-9F31-F3785CA51C56}"/>
              </a:ext>
            </a:extLst>
          </p:cNvPr>
          <p:cNvSpPr txBox="1"/>
          <p:nvPr/>
        </p:nvSpPr>
        <p:spPr>
          <a:xfrm>
            <a:off x="3160657" y="3595538"/>
            <a:ext cx="2313689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Allu Arjun– South + Pan-India Mass Appeal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South Indian megastar turned national sensation, perfect for engaging regional and Bollywood fans.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18A0D-04B3-4265-95A8-A25FDC97E94E}"/>
              </a:ext>
            </a:extLst>
          </p:cNvPr>
          <p:cNvSpPr txBox="1"/>
          <p:nvPr/>
        </p:nvSpPr>
        <p:spPr>
          <a:xfrm>
            <a:off x="5838093" y="3622433"/>
            <a:ext cx="2313689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Virat Kohli – Sports + Youth Connection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India’s cricketing icon, resonating with sports lovers and young audiences alike.</a:t>
            </a:r>
            <a:endParaRPr lang="en-A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104AB-06E0-4687-8A50-6ABAE2B4DDC6}"/>
              </a:ext>
            </a:extLst>
          </p:cNvPr>
          <p:cNvSpPr txBox="1"/>
          <p:nvPr/>
        </p:nvSpPr>
        <p:spPr>
          <a:xfrm>
            <a:off x="8627347" y="3622433"/>
            <a:ext cx="2137786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solidFill>
                  <a:srgbClr val="404040"/>
                </a:solidFill>
                <a:effectLst/>
              </a:rPr>
              <a:t>Deepika Padukone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</a:t>
            </a:r>
          </a:p>
          <a:p>
            <a:pPr algn="l"/>
            <a:r>
              <a:rPr lang="en-GB" b="0" i="0" dirty="0">
                <a:solidFill>
                  <a:srgbClr val="404040"/>
                </a:solidFill>
                <a:effectLst/>
              </a:rPr>
              <a:t>A global icon with a strong presence in Bollywood and international projects.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1884C0-43E1-43C7-A1AB-9F1673CF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1" y="1236645"/>
            <a:ext cx="2090944" cy="2081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490171-5DC0-483B-B547-F5F714C4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42" y="1297956"/>
            <a:ext cx="1866676" cy="195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C4E169-A7D6-4FB2-9CB1-E9FA5DA5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402" y="1469992"/>
            <a:ext cx="1993587" cy="17175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CF4F38-C441-449C-8ADD-14241807F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973" y="1418036"/>
            <a:ext cx="1484255" cy="19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D01783-43C0-4E83-9176-FE0BE954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48"/>
            <a:ext cx="12191999" cy="70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1E9F1-C9AF-48AF-9035-2A6DAEED2F91}"/>
              </a:ext>
            </a:extLst>
          </p:cNvPr>
          <p:cNvSpPr txBox="1"/>
          <p:nvPr/>
        </p:nvSpPr>
        <p:spPr>
          <a:xfrm>
            <a:off x="1103242" y="1928190"/>
            <a:ext cx="10416209" cy="15008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Lio’s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management seeks an in-depth analysis of platform performance from January to November 2024 to refine content strategy, enhance subscriber retention, and establish </a:t>
            </a:r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Lio-Jotstar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as India’s leading OTT platform. My role is to evaluate user engagement, content consumption, and subscriber </a:t>
            </a:r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behavior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by integrating data, identifying trends, and assessing platform performance. The insights gained will optimize content offerings, improve user experience, and reduce churn, ensuring a successful merger.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D75D0-8748-4CF6-A736-27590ABB53F1}"/>
              </a:ext>
            </a:extLst>
          </p:cNvPr>
          <p:cNvSpPr txBox="1"/>
          <p:nvPr/>
        </p:nvSpPr>
        <p:spPr>
          <a:xfrm>
            <a:off x="1003852" y="68580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AECCC-1190-4AAB-B3C8-AFD84B6FBC43}"/>
              </a:ext>
            </a:extLst>
          </p:cNvPr>
          <p:cNvSpPr txBox="1"/>
          <p:nvPr/>
        </p:nvSpPr>
        <p:spPr>
          <a:xfrm>
            <a:off x="1210089" y="371728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Key Insights Addressed:</a:t>
            </a:r>
            <a:endParaRPr lang="en-A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3DCF0-F376-4635-96CC-6912BA784325}"/>
              </a:ext>
            </a:extLst>
          </p:cNvPr>
          <p:cNvGrpSpPr/>
          <p:nvPr/>
        </p:nvGrpSpPr>
        <p:grpSpPr>
          <a:xfrm>
            <a:off x="8294026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C144C60-9172-4517-9EAC-CBA22C37DCE8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9F3BF575-8A98-4D7C-BC64-99A105AE085D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Downgrade Patterns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A2F2C-47F8-415D-85C2-7D93585042DD}"/>
              </a:ext>
            </a:extLst>
          </p:cNvPr>
          <p:cNvGrpSpPr/>
          <p:nvPr/>
        </p:nvGrpSpPr>
        <p:grpSpPr>
          <a:xfrm>
            <a:off x="1255642" y="4601908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46D2D4-9327-4E16-8660-C663F7A02E4A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0F6BA711-BDC5-41BA-8DB4-0D6C5CCC23FF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u="none" strike="noStrike" kern="1200" baseline="0" dirty="0">
                  <a:solidFill>
                    <a:srgbClr val="000000"/>
                  </a:solidFill>
                </a:rPr>
                <a:t>Content Library Analysis </a:t>
              </a:r>
              <a:endParaRPr lang="en-AE" sz="18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26107E-91AF-4CFF-84A7-FC1614C37AE3}"/>
              </a:ext>
            </a:extLst>
          </p:cNvPr>
          <p:cNvGrpSpPr/>
          <p:nvPr/>
        </p:nvGrpSpPr>
        <p:grpSpPr>
          <a:xfrm>
            <a:off x="6529568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DF71EA-058F-4E01-ACFE-B9F51584BF67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DCEDD1F-870E-44DD-92BD-BCE7C96C6D69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AE" sz="1800" b="0" i="0" u="none" strike="noStrike" baseline="0" dirty="0">
                  <a:solidFill>
                    <a:srgbClr val="000000"/>
                  </a:solidFill>
                </a:rPr>
                <a:t> </a:t>
              </a:r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Upgrade Patterns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5B1076-D0E4-4FC2-8B4B-7BE9FA24FDB9}"/>
              </a:ext>
            </a:extLst>
          </p:cNvPr>
          <p:cNvGrpSpPr/>
          <p:nvPr/>
        </p:nvGrpSpPr>
        <p:grpSpPr>
          <a:xfrm>
            <a:off x="4774834" y="4557631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BA861D0-6750-4A3A-B2E6-5877A2FED7D8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3468007D-E4F4-422B-BDC9-7E5BEAA1BD46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Inactivity Analysis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9027D-62F0-4E6C-A53F-5B029F564E3E}"/>
              </a:ext>
            </a:extLst>
          </p:cNvPr>
          <p:cNvGrpSpPr/>
          <p:nvPr/>
        </p:nvGrpSpPr>
        <p:grpSpPr>
          <a:xfrm>
            <a:off x="3010376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3EB30E-298E-4772-B680-33D4657F88D0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986877A9-C4AF-40F7-9A53-B0967C7D1B56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AE" sz="1800" b="0" i="0" u="none" strike="noStrike" baseline="0" dirty="0">
                  <a:solidFill>
                    <a:srgbClr val="000000"/>
                  </a:solidFill>
                </a:rPr>
                <a:t> </a:t>
              </a:r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Subscriber Insights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117027-03B3-44C7-BCCB-25D4D126DA95}"/>
              </a:ext>
            </a:extLst>
          </p:cNvPr>
          <p:cNvGrpSpPr/>
          <p:nvPr/>
        </p:nvGrpSpPr>
        <p:grpSpPr>
          <a:xfrm>
            <a:off x="10048760" y="4557630"/>
            <a:ext cx="1470691" cy="1185785"/>
            <a:chOff x="3766" y="51443"/>
            <a:chExt cx="1335097" cy="960599"/>
          </a:xfrm>
          <a:solidFill>
            <a:schemeClr val="bg1">
              <a:lumMod val="95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6815F32-5F6D-4B6F-BB8E-150841F762C6}"/>
                </a:ext>
              </a:extLst>
            </p:cNvPr>
            <p:cNvSpPr/>
            <p:nvPr/>
          </p:nvSpPr>
          <p:spPr>
            <a:xfrm>
              <a:off x="3766" y="51443"/>
              <a:ext cx="133509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E9A9A395-324C-4299-B585-14F29CE6513E}"/>
                </a:ext>
              </a:extLst>
            </p:cNvPr>
            <p:cNvSpPr txBox="1"/>
            <p:nvPr/>
          </p:nvSpPr>
          <p:spPr>
            <a:xfrm>
              <a:off x="41764" y="87774"/>
              <a:ext cx="1259100" cy="6579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l"/>
              <a:endParaRPr lang="en-AE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AE" sz="1800" b="1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Content Consumption </a:t>
              </a:r>
              <a:r>
                <a:rPr lang="en-GB" sz="180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Behavior</a:t>
              </a:r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26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B6311D-C30B-43C1-9748-D1373CE6081E}"/>
              </a:ext>
            </a:extLst>
          </p:cNvPr>
          <p:cNvSpPr txBox="1"/>
          <p:nvPr/>
        </p:nvSpPr>
        <p:spPr>
          <a:xfrm>
            <a:off x="1248507" y="835242"/>
            <a:ext cx="9402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Dataset Overview</a:t>
            </a:r>
            <a:endParaRPr lang="en-AE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1F203-CE3A-42DB-93E0-046DA04EBA3C}"/>
              </a:ext>
            </a:extLst>
          </p:cNvPr>
          <p:cNvSpPr txBox="1"/>
          <p:nvPr/>
        </p:nvSpPr>
        <p:spPr>
          <a:xfrm>
            <a:off x="964642" y="2120201"/>
            <a:ext cx="9957916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AE" dirty="0" err="1"/>
              <a:t>ontents</a:t>
            </a:r>
            <a:r>
              <a:rPr lang="en-AE" dirty="0"/>
              <a:t> : Information about the content available on the both platform, enabling analysis of content diversity, genre popularity, and runtime patterns.</a:t>
            </a:r>
          </a:p>
          <a:p>
            <a:endParaRPr lang="en-AE" dirty="0"/>
          </a:p>
          <a:p>
            <a:r>
              <a:rPr lang="en-AE" dirty="0"/>
              <a:t>Subscribers: Information about demographic and subscription details , enabling insights into subscriber acquisition, upgrades, downgrades, and inactivity patterns.</a:t>
            </a:r>
          </a:p>
          <a:p>
            <a:br>
              <a:rPr lang="en-AE" dirty="0"/>
            </a:br>
            <a:r>
              <a:rPr lang="en-AE" dirty="0" err="1"/>
              <a:t>Content_consumption</a:t>
            </a:r>
            <a:r>
              <a:rPr lang="en-AE" dirty="0"/>
              <a:t>: User-level content consumption data, enabling analysis of total watch time, device preferences, and engagement trends.</a:t>
            </a:r>
          </a:p>
        </p:txBody>
      </p:sp>
    </p:spTree>
    <p:extLst>
      <p:ext uri="{BB962C8B-B14F-4D97-AF65-F5344CB8AC3E}">
        <p14:creationId xmlns:p14="http://schemas.microsoft.com/office/powerpoint/2010/main" val="197141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E45DB-AEDA-42C9-A9FA-2F99E06CBF26}"/>
              </a:ext>
            </a:extLst>
          </p:cNvPr>
          <p:cNvSpPr txBox="1"/>
          <p:nvPr/>
        </p:nvSpPr>
        <p:spPr>
          <a:xfrm>
            <a:off x="1386673" y="2934119"/>
            <a:ext cx="97242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Dashboard Overview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39954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09FD3-6846-4737-934E-1688032B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CEBEF-3BE3-4950-ABA2-83F87FEE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0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E41F1-33DF-4651-8493-E5EB7117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3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4799</TotalTime>
  <Words>1270</Words>
  <Application>Microsoft Office PowerPoint</Application>
  <PresentationFormat>Widescreen</PresentationFormat>
  <Paragraphs>93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Janaki Patel</dc:creator>
  <cp:lastModifiedBy>Janaki Patel</cp:lastModifiedBy>
  <cp:revision>139</cp:revision>
  <dcterms:created xsi:type="dcterms:W3CDTF">2025-03-07T11:11:32Z</dcterms:created>
  <dcterms:modified xsi:type="dcterms:W3CDTF">2025-03-22T10:14:16Z</dcterms:modified>
</cp:coreProperties>
</file>